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  <p:sldMasterId id="2147483663" r:id="rId2"/>
  </p:sldMasterIdLst>
  <p:notesMasterIdLst>
    <p:notesMasterId r:id="rId17"/>
  </p:notesMasterIdLst>
  <p:sldIdLst>
    <p:sldId id="256" r:id="rId3"/>
    <p:sldId id="318" r:id="rId4"/>
    <p:sldId id="305" r:id="rId5"/>
    <p:sldId id="309" r:id="rId6"/>
    <p:sldId id="310" r:id="rId7"/>
    <p:sldId id="320" r:id="rId8"/>
    <p:sldId id="315" r:id="rId9"/>
    <p:sldId id="317" r:id="rId10"/>
    <p:sldId id="313" r:id="rId11"/>
    <p:sldId id="311" r:id="rId12"/>
    <p:sldId id="312" r:id="rId13"/>
    <p:sldId id="268" r:id="rId14"/>
    <p:sldId id="269" r:id="rId15"/>
    <p:sldId id="270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490" y="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627748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1243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5142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7997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265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0477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3683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2567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359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1343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725333" y="1168400"/>
            <a:ext cx="5097000" cy="167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33333"/>
              </a:lnSpc>
              <a:spcBef>
                <a:spcPts val="0"/>
              </a:spcBef>
              <a:buClr>
                <a:srgbClr val="7F7F7F"/>
              </a:buClr>
              <a:buSzPct val="51851"/>
              <a:buFont typeface="Calibri"/>
              <a:buNone/>
              <a:defRPr sz="27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SzPct val="77777"/>
              <a:buNone/>
              <a:defRPr sz="1800"/>
            </a:lvl2pPr>
            <a:lvl3pPr lvl="2" indent="0" rtl="0">
              <a:spcBef>
                <a:spcPts val="0"/>
              </a:spcBef>
              <a:buSzPct val="77777"/>
              <a:buNone/>
              <a:defRPr sz="1800"/>
            </a:lvl3pPr>
            <a:lvl4pPr lvl="3" indent="0" rtl="0">
              <a:spcBef>
                <a:spcPts val="0"/>
              </a:spcBef>
              <a:buSzPct val="77777"/>
              <a:buNone/>
              <a:defRPr sz="1800"/>
            </a:lvl4pPr>
            <a:lvl5pPr lvl="4" indent="0" rtl="0">
              <a:spcBef>
                <a:spcPts val="0"/>
              </a:spcBef>
              <a:buSzPct val="77777"/>
              <a:buNone/>
              <a:defRPr sz="1800"/>
            </a:lvl5pPr>
            <a:lvl6pPr lvl="5" indent="0" rtl="0">
              <a:spcBef>
                <a:spcPts val="0"/>
              </a:spcBef>
              <a:buSzPct val="77777"/>
              <a:buNone/>
              <a:defRPr sz="1800"/>
            </a:lvl6pPr>
            <a:lvl7pPr lvl="6" indent="0" rtl="0">
              <a:spcBef>
                <a:spcPts val="0"/>
              </a:spcBef>
              <a:buSzPct val="77777"/>
              <a:buNone/>
              <a:defRPr sz="1800"/>
            </a:lvl7pPr>
            <a:lvl8pPr lvl="7" indent="0" rtl="0">
              <a:spcBef>
                <a:spcPts val="0"/>
              </a:spcBef>
              <a:buSzPct val="77777"/>
              <a:buNone/>
              <a:defRPr sz="1800"/>
            </a:lvl8pPr>
            <a:lvl9pPr lvl="8" indent="0" rtl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3725332" y="3206751"/>
            <a:ext cx="5097000" cy="901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6666"/>
              </a:lnSpc>
              <a:spcBef>
                <a:spcPts val="360"/>
              </a:spcBef>
              <a:buClr>
                <a:srgbClr val="7F7F7F"/>
              </a:buClr>
              <a:buSzPct val="133333"/>
              <a:buFont typeface="Arial"/>
              <a:buNone/>
              <a:defRPr sz="1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ctr" rtl="0">
              <a:spcBef>
                <a:spcPts val="420"/>
              </a:spcBef>
              <a:buClr>
                <a:srgbClr val="888888"/>
              </a:buClr>
              <a:buSzPct val="100000"/>
              <a:buFont typeface="Arial"/>
              <a:buNone/>
              <a:defRPr sz="2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ctr" rtl="0">
              <a:spcBef>
                <a:spcPts val="360"/>
              </a:spcBef>
              <a:buClr>
                <a:srgbClr val="888888"/>
              </a:buClr>
              <a:buSzPct val="1000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ctr" rtl="0">
              <a:spcBef>
                <a:spcPts val="300"/>
              </a:spcBef>
              <a:buClr>
                <a:srgbClr val="888888"/>
              </a:buClr>
              <a:buSzPct val="100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ctr" rtl="0">
              <a:spcBef>
                <a:spcPts val="300"/>
              </a:spcBef>
              <a:buClr>
                <a:srgbClr val="888888"/>
              </a:buClr>
              <a:buSzPct val="100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ctr" rtl="0">
              <a:spcBef>
                <a:spcPts val="300"/>
              </a:spcBef>
              <a:buClr>
                <a:srgbClr val="888888"/>
              </a:buClr>
              <a:buSzPct val="100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ctr" rtl="0">
              <a:spcBef>
                <a:spcPts val="300"/>
              </a:spcBef>
              <a:buClr>
                <a:srgbClr val="888888"/>
              </a:buClr>
              <a:buSzPct val="100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ctr" rtl="0">
              <a:spcBef>
                <a:spcPts val="300"/>
              </a:spcBef>
              <a:buClr>
                <a:srgbClr val="888888"/>
              </a:buClr>
              <a:buSzPct val="100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ctr" rtl="0">
              <a:spcBef>
                <a:spcPts val="300"/>
              </a:spcBef>
              <a:buClr>
                <a:srgbClr val="888888"/>
              </a:buClr>
              <a:buSzPct val="100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ctrTitle"/>
          </p:nvPr>
        </p:nvSpPr>
        <p:spPr>
          <a:xfrm>
            <a:off x="3725333" y="1168400"/>
            <a:ext cx="5097000" cy="167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33333"/>
              </a:lnSpc>
              <a:spcBef>
                <a:spcPts val="0"/>
              </a:spcBef>
              <a:buClr>
                <a:srgbClr val="7F7F7F"/>
              </a:buClr>
              <a:buSzPct val="51851"/>
              <a:buFont typeface="Calibri"/>
              <a:buNone/>
              <a:defRPr sz="27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SzPct val="77777"/>
              <a:buNone/>
              <a:defRPr sz="1800"/>
            </a:lvl2pPr>
            <a:lvl3pPr lvl="2" indent="0" rtl="0">
              <a:spcBef>
                <a:spcPts val="0"/>
              </a:spcBef>
              <a:buSzPct val="77777"/>
              <a:buNone/>
              <a:defRPr sz="1800"/>
            </a:lvl3pPr>
            <a:lvl4pPr lvl="3" indent="0" rtl="0">
              <a:spcBef>
                <a:spcPts val="0"/>
              </a:spcBef>
              <a:buSzPct val="77777"/>
              <a:buNone/>
              <a:defRPr sz="1800"/>
            </a:lvl4pPr>
            <a:lvl5pPr lvl="4" indent="0" rtl="0">
              <a:spcBef>
                <a:spcPts val="0"/>
              </a:spcBef>
              <a:buSzPct val="77777"/>
              <a:buNone/>
              <a:defRPr sz="1800"/>
            </a:lvl5pPr>
            <a:lvl6pPr lvl="5" indent="0" rtl="0">
              <a:spcBef>
                <a:spcPts val="0"/>
              </a:spcBef>
              <a:buSzPct val="77777"/>
              <a:buNone/>
              <a:defRPr sz="1800"/>
            </a:lvl6pPr>
            <a:lvl7pPr lvl="6" indent="0" rtl="0">
              <a:spcBef>
                <a:spcPts val="0"/>
              </a:spcBef>
              <a:buSzPct val="77777"/>
              <a:buNone/>
              <a:defRPr sz="1800"/>
            </a:lvl7pPr>
            <a:lvl8pPr lvl="7" indent="0" rtl="0">
              <a:spcBef>
                <a:spcPts val="0"/>
              </a:spcBef>
              <a:buSzPct val="77777"/>
              <a:buNone/>
              <a:defRPr sz="1800"/>
            </a:lvl8pPr>
            <a:lvl9pPr lvl="8" indent="0" rtl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ubTitle" idx="1"/>
          </p:nvPr>
        </p:nvSpPr>
        <p:spPr>
          <a:xfrm>
            <a:off x="3725332" y="3206751"/>
            <a:ext cx="5097000" cy="901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6666"/>
              </a:lnSpc>
              <a:spcBef>
                <a:spcPts val="360"/>
              </a:spcBef>
              <a:buClr>
                <a:srgbClr val="7F7F7F"/>
              </a:buClr>
              <a:buSzPct val="133333"/>
              <a:buFont typeface="Arial"/>
              <a:buNone/>
              <a:defRPr sz="1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ctr" rtl="0">
              <a:spcBef>
                <a:spcPts val="420"/>
              </a:spcBef>
              <a:buClr>
                <a:srgbClr val="888888"/>
              </a:buClr>
              <a:buSzPct val="100000"/>
              <a:buFont typeface="Arial"/>
              <a:buNone/>
              <a:defRPr sz="2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ctr" rtl="0">
              <a:spcBef>
                <a:spcPts val="360"/>
              </a:spcBef>
              <a:buClr>
                <a:srgbClr val="888888"/>
              </a:buClr>
              <a:buSzPct val="1000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ctr" rtl="0">
              <a:spcBef>
                <a:spcPts val="300"/>
              </a:spcBef>
              <a:buClr>
                <a:srgbClr val="888888"/>
              </a:buClr>
              <a:buSzPct val="100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ctr" rtl="0">
              <a:spcBef>
                <a:spcPts val="300"/>
              </a:spcBef>
              <a:buClr>
                <a:srgbClr val="888888"/>
              </a:buClr>
              <a:buSzPct val="100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ctr" rtl="0">
              <a:spcBef>
                <a:spcPts val="300"/>
              </a:spcBef>
              <a:buClr>
                <a:srgbClr val="888888"/>
              </a:buClr>
              <a:buSzPct val="100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ctr" rtl="0">
              <a:spcBef>
                <a:spcPts val="300"/>
              </a:spcBef>
              <a:buClr>
                <a:srgbClr val="888888"/>
              </a:buClr>
              <a:buSzPct val="100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ctr" rtl="0">
              <a:spcBef>
                <a:spcPts val="300"/>
              </a:spcBef>
              <a:buClr>
                <a:srgbClr val="888888"/>
              </a:buClr>
              <a:buSzPct val="100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ctr" rtl="0">
              <a:spcBef>
                <a:spcPts val="300"/>
              </a:spcBef>
              <a:buClr>
                <a:srgbClr val="888888"/>
              </a:buClr>
              <a:buSzPct val="100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60960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SzPct val="51851"/>
              <a:buFont typeface="Calibri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SzPct val="77777"/>
              <a:buNone/>
              <a:defRPr sz="1800"/>
            </a:lvl2pPr>
            <a:lvl3pPr lvl="2" indent="0" rtl="0">
              <a:spcBef>
                <a:spcPts val="0"/>
              </a:spcBef>
              <a:buSzPct val="77777"/>
              <a:buNone/>
              <a:defRPr sz="1800"/>
            </a:lvl3pPr>
            <a:lvl4pPr lvl="3" indent="0" rtl="0">
              <a:spcBef>
                <a:spcPts val="0"/>
              </a:spcBef>
              <a:buSzPct val="77777"/>
              <a:buNone/>
              <a:defRPr sz="1800"/>
            </a:lvl4pPr>
            <a:lvl5pPr lvl="4" indent="0" rtl="0">
              <a:spcBef>
                <a:spcPts val="0"/>
              </a:spcBef>
              <a:buSzPct val="77777"/>
              <a:buNone/>
              <a:defRPr sz="1800"/>
            </a:lvl5pPr>
            <a:lvl6pPr lvl="5" indent="0" rtl="0">
              <a:spcBef>
                <a:spcPts val="0"/>
              </a:spcBef>
              <a:buSzPct val="77777"/>
              <a:buNone/>
              <a:defRPr sz="1800"/>
            </a:lvl6pPr>
            <a:lvl7pPr lvl="6" indent="0" rtl="0">
              <a:spcBef>
                <a:spcPts val="0"/>
              </a:spcBef>
              <a:buSzPct val="77777"/>
              <a:buNone/>
              <a:defRPr sz="1800"/>
            </a:lvl7pPr>
            <a:lvl8pPr lvl="7" indent="0" rtl="0">
              <a:spcBef>
                <a:spcPts val="0"/>
              </a:spcBef>
              <a:buSzPct val="77777"/>
              <a:buNone/>
              <a:defRPr sz="1800"/>
            </a:lvl8pPr>
            <a:lvl9pPr lvl="8" indent="0" rtl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57175" marR="0" lvl="0" indent="-104775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57212" marR="0" lvl="1" indent="-80962" algn="l" rtl="0">
              <a:spcBef>
                <a:spcPts val="420"/>
              </a:spcBef>
              <a:buClr>
                <a:schemeClr val="dk1"/>
              </a:buClr>
              <a:buSzPct val="1000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-5715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ctrTitle"/>
          </p:nvPr>
        </p:nvSpPr>
        <p:spPr>
          <a:xfrm>
            <a:off x="3630998" y="1128092"/>
            <a:ext cx="4851000" cy="1198761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/>
              <a:t>Elephant Trunk Molding</a:t>
            </a:r>
            <a:br>
              <a:rPr lang="en" dirty="0"/>
            </a:br>
            <a:r>
              <a:rPr lang="en-US" dirty="0"/>
              <a:t>F</a:t>
            </a:r>
            <a:r>
              <a:rPr lang="en" dirty="0"/>
              <a:t>or Soft Robotics</a:t>
            </a:r>
          </a:p>
        </p:txBody>
      </p:sp>
      <p:sp>
        <p:nvSpPr>
          <p:cNvPr id="69" name="Shape 69"/>
          <p:cNvSpPr txBox="1">
            <a:spLocks noGrp="1"/>
          </p:cNvSpPr>
          <p:nvPr>
            <p:ph type="subTitle" idx="1"/>
          </p:nvPr>
        </p:nvSpPr>
        <p:spPr>
          <a:xfrm>
            <a:off x="3343175" y="3039850"/>
            <a:ext cx="6219600" cy="1634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Presented by: Sana Pournaghshband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Faculty Mentors: Dr. David Hu and Dr. Jia Ning Wu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/>
              <a:t>December 1, 2017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Clr>
                <a:srgbClr val="000000"/>
              </a:buClr>
              <a:buSzPct val="61111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Updated 3D structure,</a:t>
            </a:r>
            <a:endParaRPr dirty="0"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dirty="0"/>
              <a:t>3D Printed, Closed Tip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B1F54E-EBC3-4ACD-8541-DF6482DF9B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471"/>
          <a:stretch/>
        </p:blipFill>
        <p:spPr>
          <a:xfrm rot="5400000">
            <a:off x="6031956" y="1962419"/>
            <a:ext cx="2728827" cy="2285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8EB297-2836-40E5-8FD9-B1CD3E940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524888" y="1884743"/>
            <a:ext cx="3446782" cy="25850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EA0ED5-1E41-4335-974F-119007468A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3388" y="2206658"/>
            <a:ext cx="2575318" cy="193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00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FC0AE-DB40-434C-B290-75ED2D123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Second trial (Open Tip scanning)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14F60B-1D1E-4258-89B2-B24B954726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32" r="8198" b="16462"/>
          <a:stretch/>
        </p:blipFill>
        <p:spPr>
          <a:xfrm>
            <a:off x="5050968" y="1152422"/>
            <a:ext cx="2056485" cy="30667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321D34-B191-4B33-B28C-1811851A47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57" b="7737"/>
          <a:stretch/>
        </p:blipFill>
        <p:spPr>
          <a:xfrm>
            <a:off x="2769278" y="1152421"/>
            <a:ext cx="2240127" cy="30667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BFB52F-399B-4FAC-95B9-1D4872C1C6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2" t="8882" r="12729" b="14112"/>
          <a:stretch/>
        </p:blipFill>
        <p:spPr>
          <a:xfrm>
            <a:off x="7149016" y="1152422"/>
            <a:ext cx="1945288" cy="30667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243695-015E-4489-90E6-69F23770B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72" y="2191578"/>
            <a:ext cx="2697819" cy="2027580"/>
          </a:xfrm>
          <a:prstGeom prst="rect">
            <a:avLst/>
          </a:prstGeom>
        </p:spPr>
      </p:pic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>
          <a:xfrm>
            <a:off x="-161635" y="1152421"/>
            <a:ext cx="2839654" cy="3302700"/>
          </a:xfrm>
        </p:spPr>
        <p:txBody>
          <a:bodyPr/>
          <a:lstStyle/>
          <a:p>
            <a:r>
              <a:rPr lang="en-US" dirty="0" err="1"/>
              <a:t>FaroArm</a:t>
            </a:r>
            <a:r>
              <a:rPr lang="en-US" dirty="0"/>
              <a:t>, 7 Axis</a:t>
            </a:r>
          </a:p>
        </p:txBody>
      </p:sp>
    </p:spTree>
    <p:extLst>
      <p:ext uri="{BB962C8B-B14F-4D97-AF65-F5344CB8AC3E}">
        <p14:creationId xmlns:p14="http://schemas.microsoft.com/office/powerpoint/2010/main" val="1080827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Future Plan</a:t>
            </a:r>
          </a:p>
        </p:txBody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>
              <a:buSzPct val="61111"/>
            </a:pPr>
            <a:r>
              <a:rPr lang="en-US" sz="2000" dirty="0"/>
              <a:t>PURA Award Recipient (For Spring of 2018)</a:t>
            </a:r>
            <a:endParaRPr lang="en" sz="2000" dirty="0"/>
          </a:p>
          <a:p>
            <a:pPr>
              <a:buSzPct val="61111"/>
            </a:pPr>
            <a:r>
              <a:rPr lang="en" sz="2000" dirty="0"/>
              <a:t>Further research on different types of </a:t>
            </a:r>
            <a:r>
              <a:rPr lang="en" sz="2000" u="sng" dirty="0"/>
              <a:t>soft actuators</a:t>
            </a:r>
            <a:r>
              <a:rPr lang="en" sz="2000" dirty="0"/>
              <a:t> other than air pump is required</a:t>
            </a:r>
          </a:p>
          <a:p>
            <a:pPr lvl="1">
              <a:buSzPct val="61111"/>
            </a:pPr>
            <a:r>
              <a:rPr lang="en-US" sz="1600" dirty="0"/>
              <a:t>To </a:t>
            </a:r>
            <a:r>
              <a:rPr lang="en" sz="1600" dirty="0"/>
              <a:t>mimic the hydrostatic, boneless structure of the trunk </a:t>
            </a:r>
          </a:p>
          <a:p>
            <a:pPr lvl="1">
              <a:buSzPct val="61111"/>
            </a:pPr>
            <a:r>
              <a:rPr lang="en-US" sz="1600" dirty="0"/>
              <a:t>To </a:t>
            </a:r>
            <a:r>
              <a:rPr lang="en" sz="1600" dirty="0"/>
              <a:t>precisely mimic the unique bending behavior of the elephant forming temporary joints in its trunk.</a:t>
            </a:r>
            <a:r>
              <a:rPr lang="en" sz="1600" baseline="30000" dirty="0"/>
              <a:t>8,11</a:t>
            </a:r>
            <a:r>
              <a:rPr lang="en" sz="1600" dirty="0"/>
              <a:t> </a:t>
            </a:r>
          </a:p>
          <a:p>
            <a:pPr>
              <a:buSzPct val="61111"/>
            </a:pPr>
            <a:r>
              <a:rPr lang="en-US" sz="2000" dirty="0"/>
              <a:t>Comparing Experiment (Cylinder vs Cone vs Trunk Tip) for suction</a:t>
            </a:r>
            <a:endParaRPr lang="en" sz="2000" dirty="0"/>
          </a:p>
          <a:p>
            <a:pPr>
              <a:buSzPct val="61111"/>
            </a:pPr>
            <a:r>
              <a:rPr lang="en" sz="2000" dirty="0"/>
              <a:t>Better </a:t>
            </a:r>
            <a:r>
              <a:rPr lang="en" sz="2000" u="sng" dirty="0"/>
              <a:t>pump</a:t>
            </a:r>
            <a:r>
              <a:rPr lang="en" sz="2000" dirty="0"/>
              <a:t> </a:t>
            </a:r>
            <a:r>
              <a:rPr lang="en-US" sz="2000" dirty="0"/>
              <a:t>for lifting paper experiment</a:t>
            </a:r>
            <a:endParaRPr lang="en" sz="2000" dirty="0"/>
          </a:p>
          <a:p>
            <a:pPr>
              <a:buSzPct val="61111"/>
            </a:pPr>
            <a:r>
              <a:rPr lang="en-US" sz="2000" dirty="0"/>
              <a:t>M</a:t>
            </a:r>
            <a:r>
              <a:rPr lang="en" sz="2000" dirty="0"/>
              <a:t>ake </a:t>
            </a:r>
            <a:r>
              <a:rPr lang="en" sz="2000" u="sng" dirty="0"/>
              <a:t>soft model </a:t>
            </a:r>
            <a:r>
              <a:rPr lang="en" sz="2000" dirty="0"/>
              <a:t>of the actual scan </a:t>
            </a:r>
            <a:r>
              <a:rPr lang="en-US" sz="2000" dirty="0"/>
              <a:t>captured using </a:t>
            </a:r>
            <a:r>
              <a:rPr lang="en-US" sz="2000" dirty="0" err="1"/>
              <a:t>ExoFlex</a:t>
            </a:r>
            <a:endParaRPr lang="en-US" sz="2000" dirty="0"/>
          </a:p>
          <a:p>
            <a:pPr>
              <a:buSzPct val="61111"/>
            </a:pPr>
            <a:r>
              <a:rPr lang="en-US" sz="2000" dirty="0"/>
              <a:t>A functioning soft robot</a:t>
            </a:r>
          </a:p>
          <a:p>
            <a:pPr marL="152400" indent="0">
              <a:buSzPct val="61111"/>
              <a:buNone/>
            </a:pPr>
            <a:endParaRPr lang="en" sz="1800" dirty="0"/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 dirty="0"/>
              <a:t> 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xfrm>
            <a:off x="296792" y="146450"/>
            <a:ext cx="8520600" cy="7074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References</a:t>
            </a:r>
          </a:p>
        </p:txBody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83099" y="704763"/>
            <a:ext cx="8777635" cy="4061049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sz="1200" dirty="0"/>
              <a:t>Deepak Trivedi, Christopher D. </a:t>
            </a:r>
            <a:r>
              <a:rPr lang="en-US" sz="1200" dirty="0" err="1"/>
              <a:t>Rahn</a:t>
            </a:r>
            <a:r>
              <a:rPr lang="en-US" sz="1200" dirty="0"/>
              <a:t>, William M. Kier, Ian D. Walker. Soft Robotics: Biological Inspiration, State of the Art, and Future Research. Applied Bionics and Biomechanics. 2008;5(3):99-117. doi:10.1080/11762320802557865  (the abstract)</a:t>
            </a:r>
          </a:p>
          <a:p>
            <a:pPr lvl="0"/>
            <a:r>
              <a:rPr lang="en-US" sz="1200" dirty="0"/>
              <a:t>J Robot </a:t>
            </a:r>
            <a:r>
              <a:rPr lang="en-US" sz="1200" dirty="0" err="1"/>
              <a:t>Syst</a:t>
            </a:r>
            <a:r>
              <a:rPr lang="en-US" sz="1200" dirty="0"/>
              <a:t>, Hannan MW, Walker ID. Kinematics and the implementation of an elephant's trunk manipulator and other continuum style robots. 2003 Feb;20(2):45-63 </a:t>
            </a:r>
            <a:r>
              <a:rPr lang="en-US" sz="1200" dirty="0" err="1"/>
              <a:t>doi</a:t>
            </a:r>
            <a:r>
              <a:rPr lang="en-US" sz="1200" dirty="0"/>
              <a:t>: 10.1002/rob.10070  </a:t>
            </a:r>
          </a:p>
          <a:p>
            <a:pPr lvl="0"/>
            <a:r>
              <a:rPr lang="en-US" sz="1200" dirty="0" err="1"/>
              <a:t>Rano</a:t>
            </a:r>
            <a:r>
              <a:rPr lang="en-US" sz="1200" dirty="0"/>
              <a:t> I, Santos J. A biologically inspired controller to solve the coverage problem in robotics. Bioinspired </a:t>
            </a:r>
            <a:r>
              <a:rPr lang="en-US" sz="1200" dirty="0" err="1"/>
              <a:t>Biomim</a:t>
            </a:r>
            <a:r>
              <a:rPr lang="en-US" sz="1200" dirty="0"/>
              <a:t>. 2017. </a:t>
            </a:r>
            <a:r>
              <a:rPr lang="en-US" sz="1200" dirty="0" err="1"/>
              <a:t>doi</a:t>
            </a:r>
            <a:r>
              <a:rPr lang="en-US" sz="1200" dirty="0"/>
              <a:t>: 10.1088/1748-3190/aa714c.</a:t>
            </a:r>
          </a:p>
          <a:p>
            <a:pPr lvl="0"/>
            <a:r>
              <a:rPr lang="en-US" sz="1200" dirty="0"/>
              <a:t>Hannan MW, Walker ID. Analysis and experiments with an elephant's trunk robot. Adv Robot. 2001 Dec;15(8):847-58. </a:t>
            </a:r>
            <a:r>
              <a:rPr lang="en-US" sz="1200" u="sng" dirty="0"/>
              <a:t>https://www.ncbi.nlm.nih.gov/pubmed/12741397. </a:t>
            </a:r>
            <a:r>
              <a:rPr lang="en-US" sz="1200" dirty="0"/>
              <a:t>Accessed</a:t>
            </a:r>
            <a:r>
              <a:rPr lang="en-US" sz="1200" u="sng" dirty="0"/>
              <a:t> </a:t>
            </a:r>
            <a:r>
              <a:rPr lang="en-US" sz="1200" dirty="0"/>
              <a:t>February 1, 2017.</a:t>
            </a:r>
          </a:p>
          <a:p>
            <a:pPr lvl="0"/>
            <a:r>
              <a:rPr lang="en-US" sz="1200" dirty="0"/>
              <a:t>Feinberg AW. Biological Soft Robotics. </a:t>
            </a:r>
            <a:r>
              <a:rPr lang="en-US" sz="1200" dirty="0" err="1"/>
              <a:t>Annu</a:t>
            </a:r>
            <a:r>
              <a:rPr lang="en-US" sz="1200" dirty="0"/>
              <a:t> Rev Biomed Eng. 2015;17:243-65. </a:t>
            </a:r>
            <a:r>
              <a:rPr lang="en-US" sz="1200" dirty="0" err="1"/>
              <a:t>doi</a:t>
            </a:r>
            <a:r>
              <a:rPr lang="en-US" sz="1200" dirty="0"/>
              <a:t>: 10.1146/annurev-bioeng-071114-040632.</a:t>
            </a:r>
          </a:p>
          <a:p>
            <a:pPr lvl="0"/>
            <a:r>
              <a:rPr lang="en-US" sz="1200" dirty="0"/>
              <a:t>Martinez RV, Branch JL, Fish CR, </a:t>
            </a:r>
            <a:r>
              <a:rPr lang="en-US" sz="1200" dirty="0" err="1"/>
              <a:t>Jin</a:t>
            </a:r>
            <a:r>
              <a:rPr lang="en-US" sz="1200" dirty="0"/>
              <a:t> L, Shepherd RF, Nunes RM, Suo Z, </a:t>
            </a:r>
            <a:r>
              <a:rPr lang="en-US" sz="1200" dirty="0" err="1"/>
              <a:t>Whitesides</a:t>
            </a:r>
            <a:r>
              <a:rPr lang="en-US" sz="1200" dirty="0"/>
              <a:t> GM. Robotic tentacles with three-dimensional mobility based on flexible elastomers. Adv Mater. 2013 Jan 11;25(2):205-12. </a:t>
            </a:r>
            <a:r>
              <a:rPr lang="en-US" sz="1200" dirty="0" err="1"/>
              <a:t>doi</a:t>
            </a:r>
            <a:r>
              <a:rPr lang="en-US" sz="1200" dirty="0"/>
              <a:t>: 10.1002/adma.201203002. </a:t>
            </a:r>
            <a:r>
              <a:rPr lang="en-US" sz="1200" dirty="0" err="1"/>
              <a:t>Epub</a:t>
            </a:r>
            <a:r>
              <a:rPr lang="en-US" sz="1200" dirty="0"/>
              <a:t> 2012 Sep 7</a:t>
            </a:r>
          </a:p>
          <a:p>
            <a:pPr lvl="0"/>
            <a:r>
              <a:rPr lang="en-US" sz="1200" dirty="0"/>
              <a:t>Delph MA 2nd, Fischer SA, Gauthier PW, Luna CH, Clancy EA, Fischer GS. A soft robotic </a:t>
            </a:r>
            <a:r>
              <a:rPr lang="en-US" sz="1200" dirty="0" err="1"/>
              <a:t>exomusculature</a:t>
            </a:r>
            <a:r>
              <a:rPr lang="en-US" sz="1200" dirty="0"/>
              <a:t> glove with integrated </a:t>
            </a:r>
            <a:r>
              <a:rPr lang="en-US" sz="1200" dirty="0" err="1"/>
              <a:t>sEMG</a:t>
            </a:r>
            <a:r>
              <a:rPr lang="en-US" sz="1200" dirty="0"/>
              <a:t> sensing for hand rehabilitation. IEEE </a:t>
            </a:r>
            <a:r>
              <a:rPr lang="en-US" sz="1200" dirty="0" err="1"/>
              <a:t>Int</a:t>
            </a:r>
            <a:r>
              <a:rPr lang="en-US" sz="1200" dirty="0"/>
              <a:t> </a:t>
            </a:r>
            <a:r>
              <a:rPr lang="en-US" sz="1200" dirty="0" err="1"/>
              <a:t>Conf</a:t>
            </a:r>
            <a:r>
              <a:rPr lang="en-US" sz="1200" dirty="0"/>
              <a:t> </a:t>
            </a:r>
            <a:r>
              <a:rPr lang="en-US" sz="1200" dirty="0" err="1"/>
              <a:t>Rehabil</a:t>
            </a:r>
            <a:r>
              <a:rPr lang="en-US" sz="1200" dirty="0"/>
              <a:t> Robot. 2013 Jun;2013:6650426. </a:t>
            </a:r>
            <a:r>
              <a:rPr lang="en-US" sz="1200" dirty="0" err="1"/>
              <a:t>doi</a:t>
            </a:r>
            <a:r>
              <a:rPr lang="en-US" sz="1200" dirty="0"/>
              <a:t>: 10.1109/ICORR.2013.6650426.</a:t>
            </a:r>
          </a:p>
          <a:p>
            <a:pPr lvl="0"/>
            <a:r>
              <a:rPr lang="en-US" sz="1200" dirty="0"/>
              <a:t>Elizabeth </a:t>
            </a:r>
            <a:r>
              <a:rPr lang="en-US" sz="1200" dirty="0" err="1"/>
              <a:t>Pennisi</a:t>
            </a:r>
            <a:r>
              <a:rPr lang="en-US" sz="1200" dirty="0"/>
              <a:t>. Watch an elephant pick up a tortilla chip with her trunk—without breaking it. Science. Biology plants and animals.2017. </a:t>
            </a:r>
            <a:r>
              <a:rPr lang="en-US" sz="1200" dirty="0" err="1"/>
              <a:t>doi</a:t>
            </a:r>
            <a:r>
              <a:rPr lang="en-US" sz="1200" dirty="0"/>
              <a:t>: 10.1126/science.aal0583 </a:t>
            </a:r>
          </a:p>
          <a:p>
            <a:pPr lvl="0"/>
            <a:r>
              <a:rPr lang="en-US" sz="1200" dirty="0" err="1"/>
              <a:t>Paoletti</a:t>
            </a:r>
            <a:r>
              <a:rPr lang="en-US" sz="1200" dirty="0"/>
              <a:t> P, Jones GW, Mahadevan L. Grasping with a soft glove: intrinsic impedance control in pneumatic actuators. J R </a:t>
            </a:r>
            <a:r>
              <a:rPr lang="en-US" sz="1200" dirty="0" err="1"/>
              <a:t>Soc</a:t>
            </a:r>
            <a:r>
              <a:rPr lang="en-US" sz="1200" dirty="0"/>
              <a:t> Interface. 2017 Mar;14(128). </a:t>
            </a:r>
            <a:r>
              <a:rPr lang="en-US" sz="1200" dirty="0" err="1"/>
              <a:t>pii</a:t>
            </a:r>
            <a:r>
              <a:rPr lang="en-US" sz="1200" dirty="0"/>
              <a:t>: 20160867. </a:t>
            </a:r>
            <a:r>
              <a:rPr lang="en-US" sz="1200" dirty="0" err="1"/>
              <a:t>doi</a:t>
            </a:r>
            <a:r>
              <a:rPr lang="en-US" sz="1200" dirty="0"/>
              <a:t>: 10.1098/rsif.2016.0867.</a:t>
            </a:r>
          </a:p>
          <a:p>
            <a:pPr lvl="0"/>
            <a:r>
              <a:rPr lang="en-US" sz="1200" dirty="0"/>
              <a:t>Andrew D. Marchese, Robert K. </a:t>
            </a:r>
            <a:r>
              <a:rPr lang="en-US" sz="1200" dirty="0" err="1"/>
              <a:t>Katzschmann</a:t>
            </a:r>
            <a:r>
              <a:rPr lang="en-US" sz="1200" dirty="0"/>
              <a:t>, Daniela Rus. A Recipe for Soft Fluidic Elastomer Robots. Soft Robot. 2015 Mar 1; 2(1): 7–25. </a:t>
            </a:r>
            <a:r>
              <a:rPr lang="en-US" sz="1200" dirty="0" err="1"/>
              <a:t>doi</a:t>
            </a:r>
            <a:r>
              <a:rPr lang="en-US" sz="1200" dirty="0"/>
              <a:t>:  10.1089/soro.2014.0022</a:t>
            </a:r>
          </a:p>
          <a:p>
            <a:pPr lvl="0"/>
            <a:r>
              <a:rPr lang="en-US" sz="1200" dirty="0"/>
              <a:t>Anthony Bouchard. Elephants' Trunks Are Strong, But Also Gentle. Science. Biology plants and animals.2017. </a:t>
            </a:r>
            <a:r>
              <a:rPr lang="en-US" sz="1200" u="sng" dirty="0"/>
              <a:t>https://www.labroots.com/trending/plants-and-animals/5060/elephants-trunks-strong-gentle. </a:t>
            </a:r>
            <a:r>
              <a:rPr lang="en-US" sz="1200" dirty="0"/>
              <a:t>Accessed January 2017 </a:t>
            </a:r>
          </a:p>
          <a:p>
            <a:pPr lvl="0">
              <a:spcBef>
                <a:spcPts val="0"/>
              </a:spcBef>
              <a:buNone/>
            </a:pPr>
            <a:endParaRPr sz="1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952F5E-5DAA-456A-B224-9763D2C5A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447" y="88537"/>
            <a:ext cx="4876564" cy="4876564"/>
          </a:xfrm>
          <a:prstGeom prst="rect">
            <a:avLst/>
          </a:prstGeom>
        </p:spPr>
      </p:pic>
      <p:sp>
        <p:nvSpPr>
          <p:cNvPr id="152" name="Shape 152"/>
          <p:cNvSpPr txBox="1">
            <a:spLocks noGrp="1"/>
          </p:cNvSpPr>
          <p:nvPr>
            <p:ph type="ctrTitle"/>
          </p:nvPr>
        </p:nvSpPr>
        <p:spPr>
          <a:xfrm>
            <a:off x="2269251" y="969064"/>
            <a:ext cx="2098997" cy="638313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Thank You</a:t>
            </a:r>
          </a:p>
        </p:txBody>
      </p:sp>
      <p:sp>
        <p:nvSpPr>
          <p:cNvPr id="153" name="Shape 153"/>
          <p:cNvSpPr txBox="1">
            <a:spLocks noGrp="1"/>
          </p:cNvSpPr>
          <p:nvPr>
            <p:ph type="subTitle" idx="1"/>
          </p:nvPr>
        </p:nvSpPr>
        <p:spPr>
          <a:xfrm>
            <a:off x="6717011" y="3175552"/>
            <a:ext cx="2039364" cy="71930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Contact Info: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Sana3@gatech.edu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elephant trunk is a dexterous gripper</a:t>
            </a:r>
          </a:p>
        </p:txBody>
      </p:sp>
      <p:pic>
        <p:nvPicPr>
          <p:cNvPr id="4" name="格式工厂Canada Discovery_Elephant trunks are so delicate! - Daily Planet - Cop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1163" y="1152425"/>
            <a:ext cx="6261225" cy="352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1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7188" y="291407"/>
            <a:ext cx="8520600" cy="707400"/>
          </a:xfrm>
        </p:spPr>
        <p:txBody>
          <a:bodyPr/>
          <a:lstStyle/>
          <a:p>
            <a:r>
              <a:rPr lang="en-US" altLang="zh-CN" dirty="0"/>
              <a:t>Research aim</a:t>
            </a:r>
            <a:endParaRPr 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1272209" y="1515717"/>
            <a:ext cx="6430697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Get the detailed </a:t>
            </a:r>
            <a:r>
              <a:rPr lang="en-US" sz="2500" u="sng" dirty="0"/>
              <a:t>3D structure </a:t>
            </a:r>
            <a:r>
              <a:rPr lang="en-US" sz="2500" dirty="0"/>
              <a:t>of the trunk tip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Investigate the </a:t>
            </a:r>
            <a:r>
              <a:rPr lang="en-US" sz="2500" u="sng" dirty="0"/>
              <a:t>advantage</a:t>
            </a:r>
            <a:r>
              <a:rPr lang="en-US" sz="2500" dirty="0"/>
              <a:t> of the special trunk structure in grabbing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Generate next-generation </a:t>
            </a:r>
            <a:r>
              <a:rPr lang="en-US" sz="2500" u="sng" dirty="0"/>
              <a:t>grippers </a:t>
            </a:r>
          </a:p>
        </p:txBody>
      </p:sp>
    </p:spTree>
    <p:extLst>
      <p:ext uri="{BB962C8B-B14F-4D97-AF65-F5344CB8AC3E}">
        <p14:creationId xmlns:p14="http://schemas.microsoft.com/office/powerpoint/2010/main" val="3825955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43692-BF48-4C86-BF1A-801D37D89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trial-Clay Mold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C70EE9-D9E7-4478-A9AB-42EAF8EB2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266325"/>
            <a:ext cx="3241539" cy="3302700"/>
          </a:xfrm>
        </p:spPr>
        <p:txBody>
          <a:bodyPr/>
          <a:lstStyle/>
          <a:p>
            <a:r>
              <a:rPr lang="en-US" dirty="0"/>
              <a:t>Zoo Staff helping us to made a mold of the trunk tip in the prepared clay box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7E0067-8788-49CC-84C6-5A942002D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251" y="110437"/>
            <a:ext cx="2627036" cy="46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6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201972" y="115118"/>
            <a:ext cx="8520600" cy="7074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         First clay molding	      Second attempt</a:t>
            </a:r>
            <a:endParaRPr dirty="0"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A7FFE6-4DF6-47E1-B7DE-7A8D221FE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294" y="822518"/>
            <a:ext cx="2728976" cy="3638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A4CD86-F357-4724-93F8-9599EA17C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7592" y="852188"/>
            <a:ext cx="2684470" cy="357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6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6CA8C-95D2-45A9-B7A4-10015D6BC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Scan of the Clay Mold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042A66-E2B2-4DD1-A280-0BE668004F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EA4609-356F-474F-906E-CA3F465ABB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117"/>
          <a:stretch/>
        </p:blipFill>
        <p:spPr>
          <a:xfrm>
            <a:off x="36202" y="1266325"/>
            <a:ext cx="3353041" cy="29835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3FA94D-404E-466A-A8B7-1532F7F25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234" y="1266325"/>
            <a:ext cx="2119630" cy="29835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56108D-E05A-427A-9292-BC9016ECF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56" y="1266325"/>
            <a:ext cx="3505144" cy="298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145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EDF1DC4-7C84-44A9-A1EA-51BFDEC314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11" r="12420" b="14870"/>
          <a:stretch/>
        </p:blipFill>
        <p:spPr>
          <a:xfrm>
            <a:off x="813092" y="1232773"/>
            <a:ext cx="3639465" cy="30308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0D8A3C-729C-4638-8600-443ED61DAE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299" b="17190"/>
          <a:stretch/>
        </p:blipFill>
        <p:spPr>
          <a:xfrm>
            <a:off x="5185562" y="1232772"/>
            <a:ext cx="2913733" cy="3030801"/>
          </a:xfrm>
          <a:prstGeom prst="rect">
            <a:avLst/>
          </a:prstGeom>
        </p:spPr>
      </p:pic>
      <p:sp>
        <p:nvSpPr>
          <p:cNvPr id="12" name="标题 1"/>
          <p:cNvSpPr txBox="1">
            <a:spLocks/>
          </p:cNvSpPr>
          <p:nvPr/>
        </p:nvSpPr>
        <p:spPr>
          <a:xfrm>
            <a:off x="311700" y="401134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851"/>
              <a:buFont typeface="Calibri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SzPct val="77777"/>
              <a:buNone/>
              <a:defRPr sz="1800"/>
            </a:lvl2pPr>
            <a:lvl3pPr lvl="2" indent="0" rtl="0">
              <a:spcBef>
                <a:spcPts val="0"/>
              </a:spcBef>
              <a:buSzPct val="77777"/>
              <a:buNone/>
              <a:defRPr sz="1800"/>
            </a:lvl3pPr>
            <a:lvl4pPr lvl="3" indent="0" rtl="0">
              <a:spcBef>
                <a:spcPts val="0"/>
              </a:spcBef>
              <a:buSzPct val="77777"/>
              <a:buNone/>
              <a:defRPr sz="1800"/>
            </a:lvl4pPr>
            <a:lvl5pPr lvl="4" indent="0" rtl="0">
              <a:spcBef>
                <a:spcPts val="0"/>
              </a:spcBef>
              <a:buSzPct val="77777"/>
              <a:buNone/>
              <a:defRPr sz="1800"/>
            </a:lvl5pPr>
            <a:lvl6pPr lvl="5" indent="0" rtl="0">
              <a:spcBef>
                <a:spcPts val="0"/>
              </a:spcBef>
              <a:buSzPct val="77777"/>
              <a:buNone/>
              <a:defRPr sz="1800"/>
            </a:lvl6pPr>
            <a:lvl7pPr lvl="6" indent="0" rtl="0">
              <a:spcBef>
                <a:spcPts val="0"/>
              </a:spcBef>
              <a:buSzPct val="77777"/>
              <a:buNone/>
              <a:defRPr sz="1800"/>
            </a:lvl7pPr>
            <a:lvl8pPr lvl="7" indent="0" rtl="0">
              <a:spcBef>
                <a:spcPts val="0"/>
              </a:spcBef>
              <a:buSzPct val="77777"/>
              <a:buNone/>
              <a:defRPr sz="1800"/>
            </a:lvl8pPr>
            <a:lvl9pPr lvl="8" indent="0" rtl="0">
              <a:spcBef>
                <a:spcPts val="0"/>
              </a:spcBef>
              <a:buSzPct val="77777"/>
              <a:buNone/>
              <a:defRPr sz="1800"/>
            </a:lvl9pPr>
          </a:lstStyle>
          <a:p>
            <a:r>
              <a:rPr lang="en-US"/>
              <a:t>Model by 3D printing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369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altLang="zh-CN" dirty="0"/>
              <a:t>We then obtained a trunk tip sample</a:t>
            </a:r>
            <a:endParaRPr dirty="0"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01CAB5-8878-47C0-8781-CFC3E06A9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937" y="1366415"/>
            <a:ext cx="2157540" cy="28707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EBCDBB-BB00-4F66-A6C3-598DDE255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414" y="1366415"/>
            <a:ext cx="2157540" cy="28707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F85266-0B89-4EF5-BF9A-F94548CAAF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8515" y="1366415"/>
            <a:ext cx="2157540" cy="28707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7659F3-3D9B-4965-83A0-05784FF816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7616" y="1366415"/>
            <a:ext cx="2157540" cy="287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35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Trunk Tip Scanned</a:t>
            </a:r>
            <a:endParaRPr dirty="0"/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152674" y="1017847"/>
            <a:ext cx="8520600" cy="330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dirty="0"/>
              <a:t>STL file for 3D printing</a:t>
            </a:r>
          </a:p>
          <a:p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518E85-00D7-4DBE-909E-4DE40418A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7772" y="1475045"/>
            <a:ext cx="2348212" cy="3295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914AC7-E220-41B4-B90F-7C2CAD716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6754" y="1475045"/>
            <a:ext cx="3156522" cy="3295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D506BB-23BA-4E57-BF59-CCA012A41A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81" y="1467417"/>
            <a:ext cx="3246721" cy="330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53007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773</TotalTime>
  <Words>671</Words>
  <Application>Microsoft Office PowerPoint</Application>
  <PresentationFormat>On-screen Show (16:9)</PresentationFormat>
  <Paragraphs>47</Paragraphs>
  <Slides>14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Simple Light</vt:lpstr>
      <vt:lpstr>Custom Design</vt:lpstr>
      <vt:lpstr>Elephant Trunk Molding For Soft Robotics</vt:lpstr>
      <vt:lpstr>The elephant trunk is a dexterous gripper</vt:lpstr>
      <vt:lpstr>Research aim</vt:lpstr>
      <vt:lpstr>First trial-Clay Mold</vt:lpstr>
      <vt:lpstr>         First clay molding       Second attempt</vt:lpstr>
      <vt:lpstr>3 Scan of the Clay Mold</vt:lpstr>
      <vt:lpstr>PowerPoint Presentation</vt:lpstr>
      <vt:lpstr>We then obtained a trunk tip sample</vt:lpstr>
      <vt:lpstr>Trunk Tip Scanned</vt:lpstr>
      <vt:lpstr>Updated 3D structure,</vt:lpstr>
      <vt:lpstr>Second trial (Open Tip scanning)</vt:lpstr>
      <vt:lpstr>Future Plan</vt:lpstr>
      <vt:lpstr>References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Elephant Trunk Molding</dc:title>
  <dc:creator>Sana Pournaghshband</dc:creator>
  <cp:lastModifiedBy>Sana Pournaghshband</cp:lastModifiedBy>
  <cp:revision>38</cp:revision>
  <dcterms:modified xsi:type="dcterms:W3CDTF">2017-12-01T15:31:57Z</dcterms:modified>
</cp:coreProperties>
</file>