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12"/>
  </p:notesMasterIdLst>
  <p:sldIdLst>
    <p:sldId id="256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9EE13C4-D7DC-4897-B0A9-978981F9F998}">
          <p14:sldIdLst>
            <p14:sldId id="256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kec\Documents\School\Georgia%20Tech\Origami%20Engineering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kec\Documents\School\Georgia%20Tech\Origami%20Engineering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kec\Documents\School\Georgia%20Tech\Origami%20Engineering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kec\Documents\School\Georgia%20Tech\Origami%20Engineering\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Deflection</a:t>
            </a:r>
            <a:r>
              <a:rPr lang="en-US" baseline="0"/>
              <a:t> from .363N Released Weight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-7psig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Sheet8!$L$3:$L$8</c:f>
              <c:numCache>
                <c:formatCode>0.00</c:formatCode>
                <c:ptCount val="6"/>
                <c:pt idx="0">
                  <c:v>0</c:v>
                </c:pt>
                <c:pt idx="1">
                  <c:v>0.2</c:v>
                </c:pt>
                <c:pt idx="2" formatCode="General">
                  <c:v>0.4</c:v>
                </c:pt>
                <c:pt idx="3" formatCode="General">
                  <c:v>0.5</c:v>
                </c:pt>
                <c:pt idx="4" formatCode="General">
                  <c:v>0.6</c:v>
                </c:pt>
                <c:pt idx="5" formatCode="General">
                  <c:v>0.8</c:v>
                </c:pt>
              </c:numCache>
            </c:numRef>
          </c:xVal>
          <c:yVal>
            <c:numRef>
              <c:f>Sheet8!$P$3:$P$8</c:f>
              <c:numCache>
                <c:formatCode>General</c:formatCode>
                <c:ptCount val="6"/>
                <c:pt idx="0">
                  <c:v>7.2777350000000005E-2</c:v>
                </c:pt>
                <c:pt idx="1">
                  <c:v>6.1741049999999992E-2</c:v>
                </c:pt>
                <c:pt idx="2">
                  <c:v>6.1398149999999999E-2</c:v>
                </c:pt>
                <c:pt idx="3">
                  <c:v>4.9733200000000005E-2</c:v>
                </c:pt>
                <c:pt idx="4">
                  <c:v>6.1093349999999991E-2</c:v>
                </c:pt>
                <c:pt idx="5">
                  <c:v>6.3411099999999998E-2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01-451A-96A8-E97D9E5764B7}"/>
            </c:ext>
          </c:extLst>
        </c:ser>
        <c:ser>
          <c:idx val="1"/>
          <c:order val="1"/>
          <c:tx>
            <c:v>-10psig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Sheet8!$L$3:$L$8</c:f>
              <c:numCache>
                <c:formatCode>0.00</c:formatCode>
                <c:ptCount val="6"/>
                <c:pt idx="0">
                  <c:v>0</c:v>
                </c:pt>
                <c:pt idx="1">
                  <c:v>0.2</c:v>
                </c:pt>
                <c:pt idx="2" formatCode="General">
                  <c:v>0.4</c:v>
                </c:pt>
                <c:pt idx="3" formatCode="General">
                  <c:v>0.5</c:v>
                </c:pt>
                <c:pt idx="4" formatCode="General">
                  <c:v>0.6</c:v>
                </c:pt>
                <c:pt idx="5" formatCode="General">
                  <c:v>0.8</c:v>
                </c:pt>
              </c:numCache>
            </c:numRef>
          </c:xVal>
          <c:yVal>
            <c:numRef>
              <c:f>Sheet8!$Q$3:$Q$8</c:f>
              <c:numCache>
                <c:formatCode>General</c:formatCode>
                <c:ptCount val="6"/>
                <c:pt idx="0">
                  <c:v>4.2995849999999995E-2</c:v>
                </c:pt>
                <c:pt idx="1">
                  <c:v>2.7400249999999994E-2</c:v>
                </c:pt>
                <c:pt idx="2">
                  <c:v>2.5079325E-2</c:v>
                </c:pt>
                <c:pt idx="3">
                  <c:v>3.5007549999999998E-2</c:v>
                </c:pt>
                <c:pt idx="4">
                  <c:v>3.6899849999999998E-2</c:v>
                </c:pt>
                <c:pt idx="5">
                  <c:v>5.0050699999999997E-2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01-451A-96A8-E97D9E5764B7}"/>
            </c:ext>
          </c:extLst>
        </c:ser>
        <c:ser>
          <c:idx val="2"/>
          <c:order val="2"/>
          <c:tx>
            <c:v>-15psig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Sheet8!$L$3:$L$8</c:f>
              <c:numCache>
                <c:formatCode>0.00</c:formatCode>
                <c:ptCount val="6"/>
                <c:pt idx="0">
                  <c:v>0</c:v>
                </c:pt>
                <c:pt idx="1">
                  <c:v>0.2</c:v>
                </c:pt>
                <c:pt idx="2" formatCode="General">
                  <c:v>0.4</c:v>
                </c:pt>
                <c:pt idx="3" formatCode="General">
                  <c:v>0.5</c:v>
                </c:pt>
                <c:pt idx="4" formatCode="General">
                  <c:v>0.6</c:v>
                </c:pt>
                <c:pt idx="5" formatCode="General">
                  <c:v>0.8</c:v>
                </c:pt>
              </c:numCache>
            </c:numRef>
          </c:xVal>
          <c:yVal>
            <c:numRef>
              <c:f>Sheet8!$R$3:$R$8</c:f>
              <c:numCache>
                <c:formatCode>General</c:formatCode>
                <c:ptCount val="6"/>
                <c:pt idx="0">
                  <c:v>2.2326599999999999E-2</c:v>
                </c:pt>
                <c:pt idx="1">
                  <c:v>1.1404599999999999E-2</c:v>
                </c:pt>
                <c:pt idx="2">
                  <c:v>1.12522E-2</c:v>
                </c:pt>
                <c:pt idx="3">
                  <c:v>1.8783299999999999E-2</c:v>
                </c:pt>
                <c:pt idx="4">
                  <c:v>2.3152099999999998E-2</c:v>
                </c:pt>
                <c:pt idx="5">
                  <c:v>4.5199299999999998E-2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601-451A-96A8-E97D9E576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636560"/>
        <c:axId val="1085469392"/>
      </c:scatterChart>
      <c:valAx>
        <c:axId val="81163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Perforation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469392"/>
        <c:crosses val="autoZero"/>
        <c:crossBetween val="midCat"/>
      </c:valAx>
      <c:valAx>
        <c:axId val="108546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z-Deflection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636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Weight vs</a:t>
            </a:r>
            <a:r>
              <a:rPr lang="en-US" baseline="0"/>
              <a:t> Displacement For Miura Specimen 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-7 psig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'Miura test'!$H$3:$H$6</c:f>
              <c:numCache>
                <c:formatCode>General</c:formatCode>
                <c:ptCount val="4"/>
                <c:pt idx="0">
                  <c:v>3.4340885999999999</c:v>
                </c:pt>
                <c:pt idx="1">
                  <c:v>4.8741966000000003</c:v>
                </c:pt>
                <c:pt idx="2">
                  <c:v>5.6437812899999997</c:v>
                </c:pt>
                <c:pt idx="3">
                  <c:v>6.3100863000000009</c:v>
                </c:pt>
              </c:numCache>
            </c:numRef>
          </c:xVal>
          <c:yVal>
            <c:numRef>
              <c:f>'Miura test'!$I$3:$I$6</c:f>
              <c:numCache>
                <c:formatCode>General</c:formatCode>
                <c:ptCount val="4"/>
                <c:pt idx="0">
                  <c:v>7.9375000000000001E-3</c:v>
                </c:pt>
                <c:pt idx="1">
                  <c:v>1.1112499999999999E-2</c:v>
                </c:pt>
                <c:pt idx="2">
                  <c:v>1.1112499999999999E-2</c:v>
                </c:pt>
                <c:pt idx="3">
                  <c:v>1.2699999999999999E-2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9F-4B40-B914-279C5F89813E}"/>
            </c:ext>
          </c:extLst>
        </c:ser>
        <c:ser>
          <c:idx val="1"/>
          <c:order val="1"/>
          <c:tx>
            <c:v>-10 psig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'Miura test'!$H$3:$H$6</c:f>
              <c:numCache>
                <c:formatCode>General</c:formatCode>
                <c:ptCount val="4"/>
                <c:pt idx="0">
                  <c:v>3.4340885999999999</c:v>
                </c:pt>
                <c:pt idx="1">
                  <c:v>4.8741966000000003</c:v>
                </c:pt>
                <c:pt idx="2">
                  <c:v>5.6437812899999997</c:v>
                </c:pt>
                <c:pt idx="3">
                  <c:v>6.3100863000000009</c:v>
                </c:pt>
              </c:numCache>
            </c:numRef>
          </c:xVal>
          <c:yVal>
            <c:numRef>
              <c:f>'Miura test'!$J$3:$J$6</c:f>
              <c:numCache>
                <c:formatCode>General</c:formatCode>
                <c:ptCount val="4"/>
                <c:pt idx="0">
                  <c:v>4.7624999999999994E-3</c:v>
                </c:pt>
                <c:pt idx="1">
                  <c:v>7.9375000000000001E-3</c:v>
                </c:pt>
                <c:pt idx="2">
                  <c:v>1.42875E-2</c:v>
                </c:pt>
                <c:pt idx="3">
                  <c:v>3.1749999999999999E-3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9F-4B40-B914-279C5F89813E}"/>
            </c:ext>
          </c:extLst>
        </c:ser>
        <c:ser>
          <c:idx val="2"/>
          <c:order val="2"/>
          <c:tx>
            <c:v>-15 psig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'Miura test'!$H$3:$H$6</c:f>
              <c:numCache>
                <c:formatCode>General</c:formatCode>
                <c:ptCount val="4"/>
                <c:pt idx="0">
                  <c:v>3.4340885999999999</c:v>
                </c:pt>
                <c:pt idx="1">
                  <c:v>4.8741966000000003</c:v>
                </c:pt>
                <c:pt idx="2">
                  <c:v>5.6437812899999997</c:v>
                </c:pt>
                <c:pt idx="3">
                  <c:v>6.3100863000000009</c:v>
                </c:pt>
              </c:numCache>
            </c:numRef>
          </c:xVal>
          <c:yVal>
            <c:numRef>
              <c:f>'Miura test'!$K$3:$K$6</c:f>
              <c:numCache>
                <c:formatCode>General</c:formatCode>
                <c:ptCount val="4"/>
                <c:pt idx="0">
                  <c:v>3.1749999999999999E-3</c:v>
                </c:pt>
                <c:pt idx="1">
                  <c:v>3.1749999999999999E-3</c:v>
                </c:pt>
                <c:pt idx="2">
                  <c:v>5.5562499999999996E-3</c:v>
                </c:pt>
                <c:pt idx="3">
                  <c:v>1.42875E-2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B9F-4B40-B914-279C5F898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4952672"/>
        <c:axId val="994516768"/>
      </c:scatterChart>
      <c:valAx>
        <c:axId val="854952672"/>
        <c:scaling>
          <c:orientation val="minMax"/>
          <c:min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516768"/>
        <c:crosses val="autoZero"/>
        <c:crossBetween val="midCat"/>
      </c:valAx>
      <c:valAx>
        <c:axId val="99451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Dispacement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95267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Weight vs</a:t>
            </a:r>
            <a:r>
              <a:rPr lang="en-US" baseline="0"/>
              <a:t> Displacement For Miura Specimen 2 </a:t>
            </a:r>
            <a:endParaRPr lang="en-US"/>
          </a:p>
        </c:rich>
      </c:tx>
      <c:layout>
        <c:manualLayout>
          <c:xMode val="edge"/>
          <c:yMode val="edge"/>
          <c:x val="0.14295057294489066"/>
          <c:y val="2.7726432532347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-7 psig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'Miura test'!$H$8:$H$11</c:f>
              <c:numCache>
                <c:formatCode>General</c:formatCode>
                <c:ptCount val="4"/>
                <c:pt idx="0">
                  <c:v>3.4340885999999999</c:v>
                </c:pt>
                <c:pt idx="1">
                  <c:v>5.8476429000000003</c:v>
                </c:pt>
                <c:pt idx="2">
                  <c:v>7.2469413000000005</c:v>
                </c:pt>
                <c:pt idx="3">
                  <c:v>9.6016355999999998</c:v>
                </c:pt>
              </c:numCache>
            </c:numRef>
          </c:xVal>
          <c:yVal>
            <c:numRef>
              <c:f>'Miura test'!$I$8:$I$11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2.3812499999999997E-3</c:v>
                </c:pt>
                <c:pt idx="3">
                  <c:v>3.9687500000000001E-3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3C-43A9-A3FF-653DBEBC025C}"/>
            </c:ext>
          </c:extLst>
        </c:ser>
        <c:ser>
          <c:idx val="1"/>
          <c:order val="1"/>
          <c:tx>
            <c:v>-10 psig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'Miura test'!$H$8:$H$11</c:f>
              <c:numCache>
                <c:formatCode>General</c:formatCode>
                <c:ptCount val="4"/>
                <c:pt idx="0">
                  <c:v>3.4340885999999999</c:v>
                </c:pt>
                <c:pt idx="1">
                  <c:v>5.8476429000000003</c:v>
                </c:pt>
                <c:pt idx="2">
                  <c:v>7.2469413000000005</c:v>
                </c:pt>
                <c:pt idx="3">
                  <c:v>9.6016355999999998</c:v>
                </c:pt>
              </c:numCache>
            </c:numRef>
          </c:xVal>
          <c:yVal>
            <c:numRef>
              <c:f>'Miura test'!$J$8:$J$11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3.1749999999999999E-3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3C-43A9-A3FF-653DBEBC025C}"/>
            </c:ext>
          </c:extLst>
        </c:ser>
        <c:ser>
          <c:idx val="2"/>
          <c:order val="2"/>
          <c:tx>
            <c:v>-15 psig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'Miura test'!$H$8:$H$11</c:f>
              <c:numCache>
                <c:formatCode>General</c:formatCode>
                <c:ptCount val="4"/>
                <c:pt idx="0">
                  <c:v>3.4340885999999999</c:v>
                </c:pt>
                <c:pt idx="1">
                  <c:v>5.8476429000000003</c:v>
                </c:pt>
                <c:pt idx="2">
                  <c:v>7.2469413000000005</c:v>
                </c:pt>
                <c:pt idx="3">
                  <c:v>9.6016355999999998</c:v>
                </c:pt>
              </c:numCache>
            </c:numRef>
          </c:xVal>
          <c:yVal>
            <c:numRef>
              <c:f>'Miura test'!$K$8:$K$11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53C-43A9-A3FF-653DBEBC0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840768"/>
        <c:axId val="1046363216"/>
      </c:scatterChart>
      <c:valAx>
        <c:axId val="98484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363216"/>
        <c:crosses val="autoZero"/>
        <c:crossBetween val="midCat"/>
      </c:valAx>
      <c:valAx>
        <c:axId val="104636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Displacement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840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Force vs. Displacement</a:t>
            </a:r>
            <a:r>
              <a:rPr lang="en-US" baseline="0"/>
              <a:t> for Miura Specimen 3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-7psig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Sheet8!$B$23:$B$26</c:f>
              <c:numCache>
                <c:formatCode>General</c:formatCode>
                <c:ptCount val="4"/>
                <c:pt idx="0">
                  <c:v>3.0687641999999999</c:v>
                </c:pt>
                <c:pt idx="1">
                  <c:v>4.5126000000000008</c:v>
                </c:pt>
                <c:pt idx="2">
                  <c:v>5.7009834000000001</c:v>
                </c:pt>
                <c:pt idx="3">
                  <c:v>7.211429100000001</c:v>
                </c:pt>
              </c:numCache>
            </c:numRef>
          </c:xVal>
          <c:yVal>
            <c:numRef>
              <c:f>Sheet8!$G$23:$G$26</c:f>
              <c:numCache>
                <c:formatCode>General</c:formatCode>
                <c:ptCount val="4"/>
                <c:pt idx="0">
                  <c:v>0.375</c:v>
                </c:pt>
                <c:pt idx="1">
                  <c:v>0.46875</c:v>
                </c:pt>
                <c:pt idx="2">
                  <c:v>0.5625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94-4038-A8CE-3D5386FB9E6F}"/>
            </c:ext>
          </c:extLst>
        </c:ser>
        <c:ser>
          <c:idx val="1"/>
          <c:order val="1"/>
          <c:tx>
            <c:v>-10psig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Sheet8!$B$23:$B$26</c:f>
              <c:numCache>
                <c:formatCode>General</c:formatCode>
                <c:ptCount val="4"/>
                <c:pt idx="0">
                  <c:v>3.0687641999999999</c:v>
                </c:pt>
                <c:pt idx="1">
                  <c:v>4.5126000000000008</c:v>
                </c:pt>
                <c:pt idx="2">
                  <c:v>5.7009834000000001</c:v>
                </c:pt>
                <c:pt idx="3">
                  <c:v>7.211429100000001</c:v>
                </c:pt>
              </c:numCache>
            </c:numRef>
          </c:xVal>
          <c:yVal>
            <c:numRef>
              <c:f>Sheet8!$H$23:$H$26</c:f>
              <c:numCache>
                <c:formatCode>General</c:formatCode>
                <c:ptCount val="4"/>
                <c:pt idx="0">
                  <c:v>0</c:v>
                </c:pt>
                <c:pt idx="1">
                  <c:v>0.3125</c:v>
                </c:pt>
                <c:pt idx="2">
                  <c:v>0.4375</c:v>
                </c:pt>
                <c:pt idx="3">
                  <c:v>0.4375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94-4038-A8CE-3D5386FB9E6F}"/>
            </c:ext>
          </c:extLst>
        </c:ser>
        <c:ser>
          <c:idx val="2"/>
          <c:order val="2"/>
          <c:tx>
            <c:v>-15psig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Sheet8!$B$23:$B$26</c:f>
              <c:numCache>
                <c:formatCode>General</c:formatCode>
                <c:ptCount val="4"/>
                <c:pt idx="0">
                  <c:v>3.0687641999999999</c:v>
                </c:pt>
                <c:pt idx="1">
                  <c:v>4.5126000000000008</c:v>
                </c:pt>
                <c:pt idx="2">
                  <c:v>5.7009834000000001</c:v>
                </c:pt>
                <c:pt idx="3">
                  <c:v>7.211429100000001</c:v>
                </c:pt>
              </c:numCache>
            </c:numRef>
          </c:xVal>
          <c:yVal>
            <c:numRef>
              <c:f>Sheet8!$I$23:$I$26</c:f>
              <c:numCache>
                <c:formatCode>General</c:formatCode>
                <c:ptCount val="4"/>
                <c:pt idx="0">
                  <c:v>0</c:v>
                </c:pt>
                <c:pt idx="1">
                  <c:v>0.125</c:v>
                </c:pt>
                <c:pt idx="2">
                  <c:v>0.125</c:v>
                </c:pt>
                <c:pt idx="3">
                  <c:v>0.46875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94-4038-A8CE-3D5386FB9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558512"/>
        <c:axId val="1039137200"/>
      </c:scatterChart>
      <c:valAx>
        <c:axId val="1044558512"/>
        <c:scaling>
          <c:orientation val="minMax"/>
          <c:min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</a:t>
                </a:r>
                <a:r>
                  <a:rPr lang="en-US" baseline="0"/>
                  <a:t> (N)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37200"/>
        <c:crosses val="autoZero"/>
        <c:crossBetween val="midCat"/>
      </c:valAx>
      <c:valAx>
        <c:axId val="103913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Displacement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558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2774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24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Char char="●"/>
                  <a:tabLst/>
                  <a:defRPr/>
                </a:pPr>
                <a:r>
                  <a:rPr lang="en-US" dirty="0"/>
                  <a:t>n is the number of sheets. There are n-1 contacts between n sheets. Mu is the </a:t>
                </a:r>
                <a:r>
                  <a:rPr lang="en-US" dirty="0" err="1"/>
                  <a:t>coef</a:t>
                </a:r>
                <a:r>
                  <a:rPr lang="en-US" dirty="0"/>
                  <a:t> of friction.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the pressure gradient</a:t>
                </a:r>
                <a:r>
                  <a:rPr lang="en-US" baseline="0" dirty="0"/>
                  <a:t> between the inside and outside of the vacuum gradient. S is the surface area.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Tx/>
                  <a:buChar char="●"/>
                  <a:tabLst/>
                  <a:defRPr/>
                </a:pPr>
                <a:r>
                  <a:rPr lang="en-US" dirty="0"/>
                  <a:t>n is the number of sheets. There are n-1 contacts between n sheets. Mu is the </a:t>
                </a:r>
                <a:r>
                  <a:rPr lang="en-US" dirty="0" err="1"/>
                  <a:t>coef</a:t>
                </a:r>
                <a:r>
                  <a:rPr lang="en-US" dirty="0"/>
                  <a:t> of friction. </a:t>
                </a:r>
                <a:r>
                  <a:rPr lang="en-US" i="0">
                    <a:latin typeface="Cambria Math" panose="02040503050406030204" pitchFamily="18" charset="0"/>
                  </a:rPr>
                  <a:t>∆𝑃</a:t>
                </a:r>
                <a:r>
                  <a:rPr lang="en-US" dirty="0"/>
                  <a:t> is the pressure gradient</a:t>
                </a:r>
                <a:r>
                  <a:rPr lang="en-US" baseline="0" dirty="0"/>
                  <a:t> between the inside and outside of the vacuum gradient. S is the surface area.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65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Top left and then counter clock wise: Chair from jam sheets; linear brake </a:t>
            </a:r>
            <a:r>
              <a:rPr lang="en-US" dirty="0" err="1"/>
              <a:t>resesearch</a:t>
            </a:r>
            <a:r>
              <a:rPr lang="en-US" dirty="0"/>
              <a:t> at Stanford; surgical robot that started it all </a:t>
            </a:r>
          </a:p>
        </p:txBody>
      </p:sp>
    </p:spTree>
    <p:extLst>
      <p:ext uri="{BB962C8B-B14F-4D97-AF65-F5344CB8AC3E}">
        <p14:creationId xmlns:p14="http://schemas.microsoft.com/office/powerpoint/2010/main" val="238670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all the tests are interesting and explain what the figures mean</a:t>
            </a:r>
          </a:p>
        </p:txBody>
      </p:sp>
    </p:spTree>
    <p:extLst>
      <p:ext uri="{BB962C8B-B14F-4D97-AF65-F5344CB8AC3E}">
        <p14:creationId xmlns:p14="http://schemas.microsoft.com/office/powerpoint/2010/main" val="28133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left is no jamming</a:t>
            </a:r>
          </a:p>
        </p:txBody>
      </p:sp>
    </p:spTree>
    <p:extLst>
      <p:ext uri="{BB962C8B-B14F-4D97-AF65-F5344CB8AC3E}">
        <p14:creationId xmlns:p14="http://schemas.microsoft.com/office/powerpoint/2010/main" val="185024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725333" y="1168400"/>
            <a:ext cx="5097000" cy="16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buClr>
                <a:srgbClr val="7F7F7F"/>
              </a:buClr>
              <a:buSzPct val="51851"/>
              <a:buFont typeface="Calibri"/>
              <a:buNone/>
              <a:defRPr sz="27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725332" y="3206751"/>
            <a:ext cx="5097000" cy="9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6666"/>
              </a:lnSpc>
              <a:spcBef>
                <a:spcPts val="360"/>
              </a:spcBef>
              <a:buClr>
                <a:srgbClr val="7F7F7F"/>
              </a:buClr>
              <a:buSzPct val="133333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spcBef>
                <a:spcPts val="420"/>
              </a:spcBef>
              <a:buClr>
                <a:srgbClr val="888888"/>
              </a:buClr>
              <a:buSzPct val="1000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spcBef>
                <a:spcPts val="300"/>
              </a:spcBef>
              <a:buClr>
                <a:srgbClr val="888888"/>
              </a:buClr>
              <a:buSzPct val="100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spcBef>
                <a:spcPts val="300"/>
              </a:spcBef>
              <a:buClr>
                <a:srgbClr val="888888"/>
              </a:buClr>
              <a:buSzPct val="100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spcBef>
                <a:spcPts val="300"/>
              </a:spcBef>
              <a:buClr>
                <a:srgbClr val="888888"/>
              </a:buClr>
              <a:buSzPct val="100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300"/>
              </a:spcBef>
              <a:buClr>
                <a:srgbClr val="888888"/>
              </a:buClr>
              <a:buSzPct val="100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300"/>
              </a:spcBef>
              <a:buClr>
                <a:srgbClr val="888888"/>
              </a:buClr>
              <a:buSzPct val="100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300"/>
              </a:spcBef>
              <a:buClr>
                <a:srgbClr val="888888"/>
              </a:buClr>
              <a:buSzPct val="100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0960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51851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2" marR="0" lvl="1" indent="-8096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document/650225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trackr-media.tangiblemedia.org/publishedmedia/Papers/540-jamSheets%20Thin%20Interfaces%20with/Published/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ov"/><Relationship Id="rId7" Type="http://schemas.openxmlformats.org/officeDocument/2006/relationships/image" Target="../media/image12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video" Target="../media/media2.mo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3630998" y="1128092"/>
            <a:ext cx="4851000" cy="1198761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/>
              <a:t>Strengthening Origami Structures with Layer Jamming </a:t>
            </a:r>
            <a:endParaRPr lang="en" dirty="0"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3343175" y="3039850"/>
            <a:ext cx="6219600" cy="1634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Presented by: Sana Pournaghshband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Partners</a:t>
            </a:r>
            <a:r>
              <a:rPr lang="en" dirty="0"/>
              <a:t>: </a:t>
            </a:r>
            <a:r>
              <a:rPr lang="en-US" dirty="0"/>
              <a:t>Jordanna Ebanks, Charles Xiao</a:t>
            </a:r>
            <a:endParaRPr lang="en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December 19, 2017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1872-F13F-4504-A6F6-71C64E90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Jamming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A9EC38D-E584-4EE3-B0E7-526FFAD7ADC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266325"/>
                <a:ext cx="3708209" cy="3302700"/>
              </a:xfrm>
            </p:spPr>
            <p:txBody>
              <a:bodyPr/>
              <a:lstStyle/>
              <a:p>
                <a:r>
                  <a:rPr lang="en-US" dirty="0"/>
                  <a:t>Concept originated at MIT for </a:t>
                </a:r>
                <a:r>
                  <a:rPr lang="en-US" dirty="0">
                    <a:hlinkClick r:id="rId3"/>
                  </a:rPr>
                  <a:t>surgical robots</a:t>
                </a:r>
                <a:endParaRPr lang="en-US" dirty="0"/>
              </a:p>
              <a:p>
                <a:r>
                  <a:rPr lang="en-US" dirty="0"/>
                  <a:t>Project Inspired by </a:t>
                </a:r>
                <a:r>
                  <a:rPr lang="en-US" dirty="0">
                    <a:hlinkClick r:id="rId4"/>
                  </a:rPr>
                  <a:t>jamSheets</a:t>
                </a:r>
                <a:endParaRPr lang="en-US" dirty="0"/>
              </a:p>
              <a:p>
                <a:pPr lvl="1"/>
                <a:r>
                  <a:rPr lang="en-US" dirty="0"/>
                  <a:t>A project by the Tangible Media Group at MIT</a:t>
                </a:r>
              </a:p>
              <a:p>
                <a:r>
                  <a:rPr lang="en-US" dirty="0"/>
                  <a:t>Layer jamming happens when many sheets are compressed together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𝑃𝑆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A9EC38D-E584-4EE3-B0E7-526FFAD7A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66325"/>
                <a:ext cx="3708209" cy="3302700"/>
              </a:xfrm>
              <a:blipFill>
                <a:blip r:embed="rId5"/>
                <a:stretch>
                  <a:fillRect t="-185" r="-3618" b="-1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D59AFC9-740F-475C-81F7-430902C34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927" y="1382232"/>
            <a:ext cx="5289073" cy="23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5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C83A-1447-4D50-8CAF-66009F48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Layer Jamming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188C5-A9F6-4A31-B8E3-1C403FA45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152425"/>
            <a:ext cx="3506100" cy="1762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E12FD-A670-431B-A366-2AE4E9E83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800" y="1152425"/>
            <a:ext cx="5144962" cy="3198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5EFE8F-E58B-4180-8D1C-39318C76A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7" y="2914692"/>
            <a:ext cx="3234526" cy="15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2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9608-35B9-452D-9BF6-6C5848C7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D6233-528F-4C30-8504-F8BB1E8AE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501" y="1266325"/>
            <a:ext cx="3264383" cy="3302700"/>
          </a:xfrm>
        </p:spPr>
        <p:txBody>
          <a:bodyPr/>
          <a:lstStyle/>
          <a:p>
            <a:r>
              <a:rPr lang="en-US" dirty="0"/>
              <a:t>Bending test on different perforation ratios</a:t>
            </a:r>
          </a:p>
          <a:p>
            <a:r>
              <a:rPr lang="en-US" dirty="0"/>
              <a:t>Miura tensile Test</a:t>
            </a:r>
          </a:p>
          <a:p>
            <a:r>
              <a:rPr lang="en-US" dirty="0"/>
              <a:t>Pop through test on Hypar</a:t>
            </a:r>
          </a:p>
          <a:p>
            <a:pPr lvl="1"/>
            <a:r>
              <a:rPr lang="en-US" dirty="0"/>
              <a:t>Only qualitative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2EA4F-F6ED-4F1E-BE0B-220723ED2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70"/>
          <a:stretch/>
        </p:blipFill>
        <p:spPr>
          <a:xfrm rot="16200000">
            <a:off x="6485024" y="417477"/>
            <a:ext cx="1937385" cy="2886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5C4C2-ED99-4D71-993C-6A84F680E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99" t="-631" r="71275" b="631"/>
          <a:stretch/>
        </p:blipFill>
        <p:spPr>
          <a:xfrm rot="16200000">
            <a:off x="6800493" y="2225518"/>
            <a:ext cx="1797483" cy="2889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E992B0-9E64-4AAB-ADC9-AE7A09320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89" r="32852"/>
          <a:stretch/>
        </p:blipFill>
        <p:spPr>
          <a:xfrm rot="16200000">
            <a:off x="3910102" y="2052135"/>
            <a:ext cx="2215052" cy="28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8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9DA0-4A29-4CB9-8733-4CD97483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4326F-B6E7-4B13-994B-55BCE1D173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5" y="1552353"/>
            <a:ext cx="4270651" cy="297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AC9682-D3CD-4A9D-AA3A-77DAC35C33E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5"/>
          <a:stretch/>
        </p:blipFill>
        <p:spPr bwMode="auto">
          <a:xfrm>
            <a:off x="4912243" y="915887"/>
            <a:ext cx="3274828" cy="170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C7BA9-6BCB-4F01-8AD0-920BBC617EE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1"/>
          <a:stretch/>
        </p:blipFill>
        <p:spPr bwMode="auto">
          <a:xfrm>
            <a:off x="5211916" y="2623621"/>
            <a:ext cx="2759148" cy="2202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16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92C4-F094-4D9C-8710-48458307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Jamming in Action</a:t>
            </a:r>
          </a:p>
        </p:txBody>
      </p:sp>
      <p:pic>
        <p:nvPicPr>
          <p:cNvPr id="4" name="ips-E7153AFF-3512-45C1-B286-5941D5843D0F">
            <a:hlinkClick r:id="" action="ppaction://media"/>
            <a:extLst>
              <a:ext uri="{FF2B5EF4-FFF2-40B4-BE49-F238E27FC236}">
                <a16:creationId xmlns:a16="http://schemas.microsoft.com/office/drawing/2014/main" id="{19484CB5-96DC-4BFA-B8A1-0F152B5478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72986" y="1014580"/>
            <a:ext cx="3056613" cy="3793403"/>
          </a:xfrm>
          <a:prstGeom prst="rect">
            <a:avLst/>
          </a:prstGeom>
        </p:spPr>
      </p:pic>
      <p:pic>
        <p:nvPicPr>
          <p:cNvPr id="7" name="ips-BD1E885C-C00C-4757-8879-2158FCE70A87">
            <a:hlinkClick r:id="" action="ppaction://media"/>
            <a:extLst>
              <a:ext uri="{FF2B5EF4-FFF2-40B4-BE49-F238E27FC236}">
                <a16:creationId xmlns:a16="http://schemas.microsoft.com/office/drawing/2014/main" id="{C9575A95-1F98-4471-ADE1-6B2BCD20EF0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5853" y="1025844"/>
            <a:ext cx="2945151" cy="37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mute="1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3CD2-A3DF-42F7-B1B5-65C887F2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 Test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FB966-1080-45AC-BB50-D6419E5C7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1266325"/>
            <a:ext cx="3611714" cy="3302700"/>
          </a:xfrm>
        </p:spPr>
        <p:txBody>
          <a:bodyPr/>
          <a:lstStyle/>
          <a:p>
            <a:r>
              <a:rPr lang="en-US" sz="2000" dirty="0"/>
              <a:t>Increased perforations decreases bending resistance</a:t>
            </a:r>
          </a:p>
          <a:p>
            <a:r>
              <a:rPr lang="en-US" sz="2000" dirty="0"/>
              <a:t>Increasing vacuum increases bending resistance</a:t>
            </a:r>
          </a:p>
          <a:p>
            <a:r>
              <a:rPr lang="en-US" sz="2000" dirty="0"/>
              <a:t>Creases significantly decreases bending resistance</a:t>
            </a:r>
          </a:p>
          <a:p>
            <a:r>
              <a:rPr lang="en-US" sz="2000" dirty="0"/>
              <a:t>0 perforation specimens need to be fully folded</a:t>
            </a:r>
          </a:p>
          <a:p>
            <a:pPr lvl="1"/>
            <a:r>
              <a:rPr lang="en-US" sz="2000" dirty="0"/>
              <a:t>More broken fibers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D02414-A024-4A2D-8495-C8291808D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594609"/>
              </p:ext>
            </p:extLst>
          </p:nvPr>
        </p:nvGraphicFramePr>
        <p:xfrm>
          <a:off x="4168073" y="1063144"/>
          <a:ext cx="4848225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093A73-BEF5-4235-830F-7EB1A3A52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02171"/>
              </p:ext>
            </p:extLst>
          </p:nvPr>
        </p:nvGraphicFramePr>
        <p:xfrm>
          <a:off x="4168072" y="4047126"/>
          <a:ext cx="5392738" cy="5772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47896">
                  <a:extLst>
                    <a:ext uri="{9D8B030D-6E8A-4147-A177-3AD203B41FA5}">
                      <a16:colId xmlns:a16="http://schemas.microsoft.com/office/drawing/2014/main" val="4274488304"/>
                    </a:ext>
                  </a:extLst>
                </a:gridCol>
                <a:gridCol w="1347896">
                  <a:extLst>
                    <a:ext uri="{9D8B030D-6E8A-4147-A177-3AD203B41FA5}">
                      <a16:colId xmlns:a16="http://schemas.microsoft.com/office/drawing/2014/main" val="1652725494"/>
                    </a:ext>
                  </a:extLst>
                </a:gridCol>
                <a:gridCol w="1348473">
                  <a:extLst>
                    <a:ext uri="{9D8B030D-6E8A-4147-A177-3AD203B41FA5}">
                      <a16:colId xmlns:a16="http://schemas.microsoft.com/office/drawing/2014/main" val="1883784859"/>
                    </a:ext>
                  </a:extLst>
                </a:gridCol>
                <a:gridCol w="1348473">
                  <a:extLst>
                    <a:ext uri="{9D8B030D-6E8A-4147-A177-3AD203B41FA5}">
                      <a16:colId xmlns:a16="http://schemas.microsoft.com/office/drawing/2014/main" val="3795613658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Falling Weight Deflection for Specimen with No Crease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35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Vacuum (psig)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379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z-Deflection (m)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0.0086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7434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69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7211-6D62-49DF-AF01-0C0946F5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Miura Tensile Test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D03C2-2C52-4F0A-83E3-DE3BCEF84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3792467" cy="1787881"/>
          </a:xfrm>
        </p:spPr>
        <p:txBody>
          <a:bodyPr/>
          <a:lstStyle/>
          <a:p>
            <a:r>
              <a:rPr lang="en-US" dirty="0"/>
              <a:t>Increasing vacuum increases tensile strength</a:t>
            </a:r>
          </a:p>
          <a:p>
            <a:r>
              <a:rPr lang="en-US" dirty="0"/>
              <a:t>Results sensitive to folding and construction quality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DFF4A4-E58C-49F7-AA23-D4ECC1177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174601"/>
              </p:ext>
            </p:extLst>
          </p:nvPr>
        </p:nvGraphicFramePr>
        <p:xfrm>
          <a:off x="0" y="3054206"/>
          <a:ext cx="4327452" cy="208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967400-0A7B-4A62-B190-DB082819F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276211"/>
              </p:ext>
            </p:extLst>
          </p:nvPr>
        </p:nvGraphicFramePr>
        <p:xfrm>
          <a:off x="4178595" y="969361"/>
          <a:ext cx="4965405" cy="184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FEAC83-6FB7-462C-875C-0F472A241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468183"/>
              </p:ext>
            </p:extLst>
          </p:nvPr>
        </p:nvGraphicFramePr>
        <p:xfrm>
          <a:off x="4040590" y="2587365"/>
          <a:ext cx="4791710" cy="240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700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0527-78CA-4EC1-BE5A-EEF81504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 and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E28C-8D9F-4030-9FD7-030534F6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</p:spPr>
        <p:txBody>
          <a:bodyPr/>
          <a:lstStyle/>
          <a:p>
            <a:r>
              <a:rPr lang="en-US" dirty="0"/>
              <a:t>The pop-through of the Hypar is preserved</a:t>
            </a:r>
          </a:p>
          <a:p>
            <a:pPr lvl="1"/>
            <a:r>
              <a:rPr lang="en-US" dirty="0"/>
              <a:t>Seems to be load rate dependent</a:t>
            </a:r>
          </a:p>
          <a:p>
            <a:r>
              <a:rPr lang="en-US" dirty="0"/>
              <a:t>Layer jamming is an effective means for strengthening origami structures</a:t>
            </a:r>
          </a:p>
          <a:p>
            <a:r>
              <a:rPr lang="en-US" dirty="0"/>
              <a:t>Strict fabrication procedures must be used to ensure consistency</a:t>
            </a:r>
          </a:p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669930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342</Words>
  <Application>Microsoft Office PowerPoint</Application>
  <PresentationFormat>On-screen Show (16:9)</PresentationFormat>
  <Paragraphs>58</Paragraphs>
  <Slides>9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Simple Light</vt:lpstr>
      <vt:lpstr>Custom Design</vt:lpstr>
      <vt:lpstr>Strengthening Origami Structures with Layer Jamming </vt:lpstr>
      <vt:lpstr>Layer Jamming Overview</vt:lpstr>
      <vt:lpstr>Examples of Layer Jamming</vt:lpstr>
      <vt:lpstr>Project Overview</vt:lpstr>
      <vt:lpstr>Experimental Realization</vt:lpstr>
      <vt:lpstr>Layer Jamming in Action</vt:lpstr>
      <vt:lpstr>Bending Test Results</vt:lpstr>
      <vt:lpstr>Miura Tensile Test Results</vt:lpstr>
      <vt:lpstr>Closing Remarks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Elephant Trunk Molding</dc:title>
  <dc:creator>Sana Pournaghshband</dc:creator>
  <cp:lastModifiedBy>charlie xiao</cp:lastModifiedBy>
  <cp:revision>44</cp:revision>
  <dcterms:modified xsi:type="dcterms:W3CDTF">2017-12-19T05:13:27Z</dcterms:modified>
</cp:coreProperties>
</file>